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54991" autoAdjust="0"/>
  </p:normalViewPr>
  <p:slideViewPr>
    <p:cSldViewPr>
      <p:cViewPr varScale="1">
        <p:scale>
          <a:sx n="28" d="100"/>
          <a:sy n="28" d="100"/>
        </p:scale>
        <p:origin x="10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to the presentation, My name is Evans, and today I will be presenting to you the Data analysis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So to summarize: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We tackled this task and found the top 5 most popular categories as asked, but we also went one step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 We found that food and culture are the two most popular categories, suggesting that users like "real-life"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 We also found that soccer was the third most popular, perhaps due to the tournament coming up. This presents a massive opportunity for Social Buzz to ride on this global event, as all eyes will be on it as well as the players.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 As much as this analysis was insightful, we are ready to take it to the next stage and we have the expertise within Accenture to help you realize these kinds of insights in production across your organization and in real time. We would love to help you with this. </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is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on how we tackle these kinds of tasks.</a:t>
            </a:r>
          </a:p>
          <a:p>
            <a:pPr lvl="0"/>
            <a:r>
              <a:rPr lang="en-US" dirty="0"/>
              <a:t>5. Finally, I will go over the all significant results and I will present them as a series of insights and visualizations from our analysis.</a:t>
            </a:r>
          </a:p>
          <a:p>
            <a:pPr lvl="0"/>
            <a:endParaRPr lang="en-US" dirty="0"/>
          </a:p>
          <a:p>
            <a:pPr lvl="0"/>
            <a:r>
              <a:rPr lang="en-US" dirty="0"/>
              <a:t>To wrap up, I will summarize and open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3-month pilot with Social Buzz to focus on 3 main tasks, aligned with some of the biggest challenges that you’re currently facing. </a:t>
            </a:r>
          </a:p>
          <a:p>
            <a:pPr lvl="0"/>
            <a:endParaRPr lang="en-US" dirty="0"/>
          </a:p>
          <a:p>
            <a:pPr lvl="0"/>
            <a:r>
              <a:rPr lang="en-US" dirty="0"/>
              <a:t>Social Buzz has reached a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answer the problem, the Data Analytics team has been specifically focusing on.</a:t>
            </a:r>
          </a:p>
          <a:p>
            <a:pPr lvl="0"/>
            <a:endParaRPr lang="en-US" dirty="0"/>
          </a:p>
          <a:p>
            <a:pPr lvl="0"/>
            <a:r>
              <a:rPr lang="en-US" dirty="0"/>
              <a:t>Clearly, your organization has such a grand scale, this comes with a lot of data, and with such vast amounts of data comes challenges.</a:t>
            </a:r>
          </a:p>
          <a:p>
            <a:pPr lvl="0"/>
            <a:endParaRPr lang="en-US" dirty="0"/>
          </a:p>
          <a:p>
            <a:pPr lvl="0"/>
            <a:r>
              <a:rPr lang="en-US" dirty="0"/>
              <a:t>To give a background on how much data you’ve been creating: </a:t>
            </a:r>
          </a:p>
          <a:p>
            <a:pPr lvl="0"/>
            <a:endParaRPr lang="en-US" dirty="0"/>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our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have a large data analytics Experience team at Accenture, with only a team of three people primarily focusing on this task. </a:t>
            </a:r>
          </a:p>
          <a:p>
            <a:pPr lvl="0"/>
            <a:endParaRPr lang="en-US" dirty="0"/>
          </a:p>
          <a:p>
            <a:pPr lvl="0"/>
            <a:r>
              <a:rPr lang="en-US" b="1" dirty="0"/>
              <a:t>Andrew Fleming </a:t>
            </a:r>
            <a:r>
              <a:rPr lang="en-US" dirty="0"/>
              <a:t>is our Chief Technical Architect and his expertise really helped to guide the team to produce high-quality analysis.</a:t>
            </a:r>
          </a:p>
          <a:p>
            <a:pPr lvl="0"/>
            <a:endParaRPr lang="en-US" dirty="0"/>
          </a:p>
          <a:p>
            <a:pPr lvl="0"/>
            <a:r>
              <a:rPr lang="en-US" b="1" dirty="0"/>
              <a:t>Marcus Rampton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a:t>
            </a:r>
            <a:r>
              <a:rPr lang="en-US" b="1" dirty="0"/>
              <a:t>, Evans </a:t>
            </a:r>
            <a:r>
              <a:rPr lang="en-US" dirty="0"/>
              <a:t>was solely responsible for taking leadership guidance and delivering high-quality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Well, we approached the process in 5 steps:</a:t>
            </a:r>
          </a:p>
          <a:p>
            <a:pPr lvl="0"/>
            <a:endParaRPr lang="en-US" dirty="0"/>
          </a:p>
          <a:p>
            <a:pPr lvl="0"/>
            <a:r>
              <a:rPr lang="en-US" dirty="0"/>
              <a:t>1. Data understanding - The success of any data project is to understand the data in detail.  therefore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the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lgn="l"/>
            <a:r>
              <a:rPr lang="en-US" dirty="0"/>
              <a:t> According to our findings, From your data, we found that you had a total of 16 unique categories of posts across your sample dataset. This includes things such as Food, Culture, and Sport.</a:t>
            </a:r>
          </a:p>
          <a:p>
            <a:pPr lvl="0"/>
            <a:endParaRPr lang="en-US" dirty="0"/>
          </a:p>
          <a:p>
            <a:pPr lvl="0"/>
            <a:r>
              <a:rPr lang="en-US" dirty="0"/>
              <a:t>As well as this, there were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Additionally, you can see from this chart the % split of popularity between the top 5 categories. There is not much difference between each of them, food only outperforms culture by 0.4% within the top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However </a:t>
            </a:r>
            <a:r>
              <a:rPr kumimoji="0" lang="en-US" sz="1200" b="0" i="0" u="none" strike="noStrike" kern="1200" cap="none" spc="0" normalizeH="0" baseline="0" noProof="0" dirty="0">
                <a:ln>
                  <a:noFill/>
                </a:ln>
                <a:solidFill>
                  <a:prstClr val="black"/>
                </a:solidFill>
                <a:effectLst/>
                <a:uLnTx/>
                <a:uFillTx/>
                <a:latin typeface="Calibri"/>
                <a:ea typeface="+mn-ea"/>
                <a:cs typeface="+mn-cs"/>
              </a:rPr>
              <a:t>the difference between the 4th most popular, cooking, and the 5th most popular, animals, is much larger at 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499198" y="952500"/>
            <a:ext cx="9271689" cy="5445413"/>
          </a:xfrm>
          <a:prstGeom prst="rect">
            <a:avLst/>
          </a:prstGeom>
          <a:solidFill>
            <a:schemeClr val="bg1"/>
          </a:solidFill>
        </p:spPr>
        <p:txBody>
          <a:bodyPr/>
          <a:lstStyle/>
          <a:p>
            <a:r>
              <a:rPr lang="en-US" sz="3600" dirty="0"/>
              <a:t>Social Buzz is a fast-growing technology unicorn that needs to adapt quickly to its global scale.</a:t>
            </a:r>
          </a:p>
          <a:p>
            <a:r>
              <a:rPr lang="en-US" sz="3600" dirty="0"/>
              <a:t>Accenture has begun a 3 month POC focusing on these tasks:</a:t>
            </a:r>
          </a:p>
          <a:p>
            <a:endParaRPr lang="en-US" sz="3600" dirty="0"/>
          </a:p>
          <a:p>
            <a:pPr marL="342900" indent="-342900">
              <a:buFont typeface="Arial" panose="020B0604020202020204" pitchFamily="34" charset="0"/>
              <a:buChar char="•"/>
            </a:pPr>
            <a:r>
              <a:rPr lang="en-US" sz="3600" dirty="0"/>
              <a:t>An audit of Social Buzz’s  big data practice </a:t>
            </a:r>
          </a:p>
          <a:p>
            <a:pPr marL="342900" indent="-342900">
              <a:buFont typeface="Arial" panose="020B0604020202020204" pitchFamily="34" charset="0"/>
              <a:buChar char="•"/>
            </a:pPr>
            <a:r>
              <a:rPr lang="en-US" sz="3600" dirty="0"/>
              <a:t>Recommendations for a successful IPO</a:t>
            </a:r>
          </a:p>
          <a:p>
            <a:pPr marL="342900" indent="-342900">
              <a:buFont typeface="Arial" panose="020B0604020202020204" pitchFamily="34" charset="0"/>
              <a:buChar char="•"/>
            </a:pPr>
            <a:r>
              <a:rPr lang="en-US" sz="3600" dirty="0"/>
              <a:t>Analysis to find Social Buzz’s top 5 most popular categories of content</a:t>
            </a:r>
            <a:endParaRPr lang="en-IN" sz="3600" dirty="0"/>
          </a:p>
          <a:p>
            <a:endParaRPr lang="en-ZM"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10313677"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1515" y="1079977"/>
            <a:ext cx="2470132" cy="2123082"/>
            <a:chOff x="-23040" y="66269"/>
            <a:chExt cx="6446078" cy="6349987"/>
          </a:xfrm>
        </p:grpSpPr>
        <p:sp>
          <p:nvSpPr>
            <p:cNvPr id="19" name="Freeform 19"/>
            <p:cNvSpPr/>
            <p:nvPr/>
          </p:nvSpPr>
          <p:spPr>
            <a:xfrm>
              <a:off x="-23040" y="119185"/>
              <a:ext cx="6108517"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561826" y="709732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47968" y="1339327"/>
            <a:ext cx="8638615"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a:t>
            </a:r>
            <a:r>
              <a:rPr lang="en-US" sz="6000" spc="-640" dirty="0">
                <a:solidFill>
                  <a:srgbClr val="FFFFFF"/>
                </a:solidFill>
                <a:latin typeface="Clear Sans Regular Bold"/>
              </a:rPr>
              <a:t>Data  Understanding</a:t>
            </a:r>
          </a:p>
        </p:txBody>
      </p:sp>
      <p:sp>
        <p:nvSpPr>
          <p:cNvPr id="35" name="TextBox 35"/>
          <p:cNvSpPr txBox="1"/>
          <p:nvPr/>
        </p:nvSpPr>
        <p:spPr>
          <a:xfrm>
            <a:off x="4534646" y="2984043"/>
            <a:ext cx="12381754"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 2     </a:t>
            </a:r>
            <a:r>
              <a:rPr lang="en-US" sz="6000" spc="-640" dirty="0">
                <a:solidFill>
                  <a:srgbClr val="FFFFFF"/>
                </a:solidFill>
                <a:latin typeface="Clear Sans Regular Bold"/>
              </a:rPr>
              <a:t>Data Cleaning</a:t>
            </a:r>
          </a:p>
        </p:txBody>
      </p:sp>
      <p:sp>
        <p:nvSpPr>
          <p:cNvPr id="36" name="TextBox 36"/>
          <p:cNvSpPr txBox="1"/>
          <p:nvPr/>
        </p:nvSpPr>
        <p:spPr>
          <a:xfrm>
            <a:off x="10108223" y="7828620"/>
            <a:ext cx="7005355"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a:t>
            </a:r>
            <a:r>
              <a:rPr lang="en-US" sz="6000" spc="-640" dirty="0">
                <a:solidFill>
                  <a:srgbClr val="FFFFFF"/>
                </a:solidFill>
                <a:latin typeface="Clear Sans Regular Bold"/>
              </a:rPr>
              <a:t>Uncover  Insights</a:t>
            </a:r>
          </a:p>
        </p:txBody>
      </p:sp>
      <p:sp>
        <p:nvSpPr>
          <p:cNvPr id="37" name="TextBox 37"/>
          <p:cNvSpPr txBox="1"/>
          <p:nvPr/>
        </p:nvSpPr>
        <p:spPr>
          <a:xfrm>
            <a:off x="8193880" y="6204766"/>
            <a:ext cx="780812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a:t>
            </a:r>
            <a:r>
              <a:rPr lang="en-US" sz="6000" spc="-640" dirty="0">
                <a:solidFill>
                  <a:srgbClr val="FFFFFF"/>
                </a:solidFill>
                <a:latin typeface="Clear Sans Regular Bold"/>
              </a:rPr>
              <a:t>Data Analysis</a:t>
            </a:r>
          </a:p>
        </p:txBody>
      </p:sp>
      <p:sp>
        <p:nvSpPr>
          <p:cNvPr id="38" name="TextBox 38"/>
          <p:cNvSpPr txBox="1"/>
          <p:nvPr/>
        </p:nvSpPr>
        <p:spPr>
          <a:xfrm>
            <a:off x="6396750" y="4605252"/>
            <a:ext cx="1051965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a:t>
            </a:r>
            <a:r>
              <a:rPr lang="en-US" sz="6000" spc="-640" dirty="0">
                <a:solidFill>
                  <a:srgbClr val="FFFFFF"/>
                </a:solidFill>
                <a:latin typeface="Clear Sans Regular Bold"/>
              </a:rPr>
              <a:t>Data  Modeling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308"/>
            <a:ext cx="2972219" cy="882255"/>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5D35D158-2377-4D28-B189-495597A1CEF5}"/>
              </a:ext>
            </a:extLst>
          </p:cNvPr>
          <p:cNvSpPr txBox="1"/>
          <p:nvPr/>
        </p:nvSpPr>
        <p:spPr>
          <a:xfrm>
            <a:off x="1677010" y="3024465"/>
            <a:ext cx="3339507" cy="3046988"/>
          </a:xfrm>
          <a:prstGeom prst="rect">
            <a:avLst/>
          </a:prstGeom>
          <a:noFill/>
        </p:spPr>
        <p:txBody>
          <a:bodyPr wrap="square">
            <a:spAutoFit/>
          </a:bodyPr>
          <a:lstStyle/>
          <a:p>
            <a:pPr algn="ctr"/>
            <a:r>
              <a:rPr lang="en-US" sz="4400" dirty="0">
                <a:solidFill>
                  <a:srgbClr val="A100FF"/>
                </a:solidFill>
              </a:rPr>
              <a:t>16</a:t>
            </a:r>
          </a:p>
          <a:p>
            <a:pPr algn="ctr"/>
            <a:endParaRPr lang="en-US" sz="4000" dirty="0"/>
          </a:p>
          <a:p>
            <a:pPr algn="ctr"/>
            <a:r>
              <a:rPr lang="en-US" sz="5400" dirty="0"/>
              <a:t>Unique Categories</a:t>
            </a:r>
            <a:endParaRPr lang="en-IN" sz="5400" dirty="0"/>
          </a:p>
        </p:txBody>
      </p:sp>
      <p:sp>
        <p:nvSpPr>
          <p:cNvPr id="17" name="TextBox 16">
            <a:extLst>
              <a:ext uri="{FF2B5EF4-FFF2-40B4-BE49-F238E27FC236}">
                <a16:creationId xmlns:a16="http://schemas.microsoft.com/office/drawing/2014/main" id="{743E0A6B-FE89-4EF4-8AB7-0A67C7AD4F42}"/>
              </a:ext>
            </a:extLst>
          </p:cNvPr>
          <p:cNvSpPr txBox="1"/>
          <p:nvPr/>
        </p:nvSpPr>
        <p:spPr>
          <a:xfrm>
            <a:off x="5866944" y="3193742"/>
            <a:ext cx="5791201" cy="2708434"/>
          </a:xfrm>
          <a:prstGeom prst="rect">
            <a:avLst/>
          </a:prstGeom>
          <a:noFill/>
        </p:spPr>
        <p:txBody>
          <a:bodyPr wrap="square">
            <a:spAutoFit/>
          </a:bodyPr>
          <a:lstStyle/>
          <a:p>
            <a:pPr algn="ctr"/>
            <a:r>
              <a:rPr lang="en-US" sz="4400" dirty="0">
                <a:solidFill>
                  <a:srgbClr val="A100FF"/>
                </a:solidFill>
              </a:rPr>
              <a:t>1091</a:t>
            </a:r>
          </a:p>
          <a:p>
            <a:pPr algn="ctr"/>
            <a:endParaRPr lang="en-US" sz="1800" dirty="0"/>
          </a:p>
          <a:p>
            <a:pPr algn="ctr"/>
            <a:r>
              <a:rPr lang="en-US" sz="5400" dirty="0"/>
              <a:t>Reactions to  “Food” posts</a:t>
            </a:r>
            <a:endParaRPr lang="en-IN" sz="5400" dirty="0"/>
          </a:p>
        </p:txBody>
      </p:sp>
      <p:sp>
        <p:nvSpPr>
          <p:cNvPr id="19" name="TextBox 18">
            <a:extLst>
              <a:ext uri="{FF2B5EF4-FFF2-40B4-BE49-F238E27FC236}">
                <a16:creationId xmlns:a16="http://schemas.microsoft.com/office/drawing/2014/main" id="{862D34CF-17BC-4A5A-9847-E25A3D6ED586}"/>
              </a:ext>
            </a:extLst>
          </p:cNvPr>
          <p:cNvSpPr txBox="1"/>
          <p:nvPr/>
        </p:nvSpPr>
        <p:spPr>
          <a:xfrm>
            <a:off x="12508571" y="3024465"/>
            <a:ext cx="4407829" cy="34163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A100FF"/>
                </a:solidFill>
                <a:effectLst/>
                <a:uLnTx/>
                <a:uFillTx/>
                <a:latin typeface="Calibri"/>
                <a:ea typeface="+mn-ea"/>
                <a:cs typeface="+mn-cs"/>
              </a:rPr>
              <a:t>February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dirty="0">
              <a:solidFill>
                <a:prstClr val="black"/>
              </a:solidFill>
              <a:latin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Month 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 most posts</a:t>
            </a:r>
            <a:endParaRPr lang="en-ZM" sz="5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0E1C709-62FF-4CC1-8FE3-F5D1065078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888" y="0"/>
            <a:ext cx="15455637" cy="97084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6889887-36AE-4DCD-A217-FABC220C84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3887" y="1278044"/>
            <a:ext cx="15211493" cy="773091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1485</Words>
  <Application>Microsoft Office PowerPoint</Application>
  <PresentationFormat>Custom</PresentationFormat>
  <Paragraphs>130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Arial</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Evans</cp:lastModifiedBy>
  <cp:revision>29</cp:revision>
  <dcterms:created xsi:type="dcterms:W3CDTF">2006-08-16T00:00:00Z</dcterms:created>
  <dcterms:modified xsi:type="dcterms:W3CDTF">2023-08-14T21:42:18Z</dcterms:modified>
  <dc:identifier>DAEhDyfaYKE</dc:identifier>
</cp:coreProperties>
</file>